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Lst>
  <p:sldSz cy="5143500" cx="9144000"/>
  <p:notesSz cx="6858000" cy="9144000"/>
  <p:embeddedFontLst>
    <p:embeddedFont>
      <p:font typeface="Roboto"/>
      <p:regular r:id="rId14"/>
      <p:bold r:id="rId15"/>
      <p:italic r:id="rId16"/>
      <p:boldItalic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D2AFD9A-E308-4020-AADD-0A5F318E2769}">
  <a:tblStyle styleId="{8D2AFD9A-E308-4020-AADD-0A5F318E276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CODE ADDICT</a:t>
            </a:r>
            <a:endParaRPr/>
          </a:p>
        </p:txBody>
      </p:sp>
      <p:sp>
        <p:nvSpPr>
          <p:cNvPr id="68" name="Google Shape;68;p13"/>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place to learn, share and improve your code.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4" name="Google Shape;74;p14"/>
          <p:cNvSpPr txBox="1"/>
          <p:nvPr>
            <p:ph type="title"/>
          </p:nvPr>
        </p:nvSpPr>
        <p:spPr>
          <a:xfrm>
            <a:off x="490250" y="504275"/>
            <a:ext cx="8328900" cy="431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solidFill>
                  <a:srgbClr val="00FFFF"/>
                </a:solidFill>
              </a:rPr>
              <a:t>Our mission is to make </a:t>
            </a:r>
            <a:r>
              <a:rPr lang="en" sz="4800">
                <a:solidFill>
                  <a:srgbClr val="00FFFF"/>
                </a:solidFill>
              </a:rPr>
              <a:t>coding available without any barriers. </a:t>
            </a:r>
            <a:endParaRPr sz="4800">
              <a:solidFill>
                <a:srgbClr val="00FFFF"/>
              </a:solidFill>
            </a:endParaRPr>
          </a:p>
          <a:p>
            <a:pPr indent="0" lvl="0" marL="0" rtl="0" algn="l">
              <a:spcBef>
                <a:spcPts val="0"/>
              </a:spcBef>
              <a:spcAft>
                <a:spcPts val="0"/>
              </a:spcAft>
              <a:buNone/>
            </a:pPr>
            <a:r>
              <a:rPr lang="en" sz="2600">
                <a:solidFill>
                  <a:srgbClr val="00FFFF"/>
                </a:solidFill>
              </a:rPr>
              <a:t>RICH - POOR</a:t>
            </a:r>
            <a:endParaRPr sz="2600">
              <a:solidFill>
                <a:srgbClr val="00FFFF"/>
              </a:solidFill>
            </a:endParaRPr>
          </a:p>
          <a:p>
            <a:pPr indent="0" lvl="0" marL="0" rtl="0" algn="l">
              <a:spcBef>
                <a:spcPts val="0"/>
              </a:spcBef>
              <a:spcAft>
                <a:spcPts val="0"/>
              </a:spcAft>
              <a:buNone/>
            </a:pPr>
            <a:r>
              <a:rPr lang="en" sz="2600">
                <a:solidFill>
                  <a:srgbClr val="00FFFF"/>
                </a:solidFill>
              </a:rPr>
              <a:t>MALE - FEMALE </a:t>
            </a:r>
            <a:endParaRPr sz="2600">
              <a:solidFill>
                <a:srgbClr val="00FFFF"/>
              </a:solidFill>
            </a:endParaRPr>
          </a:p>
          <a:p>
            <a:pPr indent="0" lvl="0" marL="0" rtl="0" algn="l">
              <a:spcBef>
                <a:spcPts val="0"/>
              </a:spcBef>
              <a:spcAft>
                <a:spcPts val="0"/>
              </a:spcAft>
              <a:buNone/>
            </a:pPr>
            <a:r>
              <a:rPr lang="en" sz="2600">
                <a:solidFill>
                  <a:srgbClr val="00FFFF"/>
                </a:solidFill>
              </a:rPr>
              <a:t>TAMIL - BENGALI</a:t>
            </a:r>
            <a:endParaRPr sz="2600">
              <a:solidFill>
                <a:srgbClr val="00FFFF"/>
              </a:solidFill>
            </a:endParaRPr>
          </a:p>
          <a:p>
            <a:pPr indent="0" lvl="0" marL="0" rtl="0" algn="l">
              <a:spcBef>
                <a:spcPts val="0"/>
              </a:spcBef>
              <a:spcAft>
                <a:spcPts val="0"/>
              </a:spcAft>
              <a:buNone/>
            </a:pPr>
            <a:r>
              <a:rPr lang="en" sz="2600">
                <a:solidFill>
                  <a:srgbClr val="00FFFF"/>
                </a:solidFill>
              </a:rPr>
              <a:t>AMERICAN - AFRICAN</a:t>
            </a:r>
            <a:endParaRPr sz="2600">
              <a:solidFill>
                <a:srgbClr val="00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80" name="Google Shape;80;p15"/>
          <p:cNvSpPr txBox="1"/>
          <p:nvPr>
            <p:ph idx="1" type="body"/>
          </p:nvPr>
        </p:nvSpPr>
        <p:spPr>
          <a:xfrm>
            <a:off x="471900" y="1692100"/>
            <a:ext cx="4599600" cy="293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800"/>
              <a:t>Coding has become a necessity not an option. A new rule of government introduces coding from 6th grade. Students are more comfortable and grasp quickly if they learn in their mother tongue. Students who come from villages, suddenly put in computer science stream find it difficult to code when taught in english. Rising from no resources to abundant has become a problem.</a:t>
            </a:r>
            <a:endParaRPr sz="1800"/>
          </a:p>
        </p:txBody>
      </p:sp>
      <p:graphicFrame>
        <p:nvGraphicFramePr>
          <p:cNvPr id="81" name="Google Shape;81;p15"/>
          <p:cNvGraphicFramePr/>
          <p:nvPr/>
        </p:nvGraphicFramePr>
        <p:xfrm>
          <a:off x="5071481" y="4552231"/>
          <a:ext cx="3000000" cy="3000000"/>
        </p:xfrm>
        <a:graphic>
          <a:graphicData uri="http://schemas.openxmlformats.org/drawingml/2006/table">
            <a:tbl>
              <a:tblPr>
                <a:noFill/>
                <a:tableStyleId>{8D2AFD9A-E308-4020-AADD-0A5F318E2769}</a:tableStyleId>
              </a:tblPr>
              <a:tblGrid>
                <a:gridCol w="821450"/>
                <a:gridCol w="821450"/>
                <a:gridCol w="821450"/>
                <a:gridCol w="821450"/>
              </a:tblGrid>
              <a:tr h="241650">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82" name="Google Shape;82;p15"/>
          <p:cNvSpPr/>
          <p:nvPr/>
        </p:nvSpPr>
        <p:spPr>
          <a:xfrm>
            <a:off x="5154825" y="3536048"/>
            <a:ext cx="722400" cy="99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a:off x="5975596" y="3094466"/>
            <a:ext cx="722400" cy="1457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p:nvPr/>
        </p:nvSpPr>
        <p:spPr>
          <a:xfrm>
            <a:off x="6796341" y="1919075"/>
            <a:ext cx="722400" cy="260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1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descr="Closeup from the side of a hand pushing a knob on an audio mixer" id="90" name="Google Shape;90;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91" name="Google Shape;91;p16"/>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92" name="Google Shape;92;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lang="en" sz="2400"/>
              <a:t>A social-networking platform to know what they have learnt new today, post, a small video, share resources they have used to learn the skill and most importantly translation feature, helps to read the blog in the language you want.</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it works</a:t>
            </a:r>
            <a:endParaRPr/>
          </a:p>
        </p:txBody>
      </p:sp>
      <p:cxnSp>
        <p:nvCxnSpPr>
          <p:cNvPr id="98" name="Google Shape;98;p17"/>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99" name="Google Shape;99;p17"/>
          <p:cNvSpPr txBox="1"/>
          <p:nvPr>
            <p:ph type="title"/>
          </p:nvPr>
        </p:nvSpPr>
        <p:spPr>
          <a:xfrm>
            <a:off x="976112" y="2384687"/>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1</a:t>
            </a:r>
            <a:endParaRPr sz="1700">
              <a:solidFill>
                <a:schemeClr val="dk1"/>
              </a:solidFill>
            </a:endParaRPr>
          </a:p>
        </p:txBody>
      </p:sp>
      <p:sp>
        <p:nvSpPr>
          <p:cNvPr id="100" name="Google Shape;100;p17"/>
          <p:cNvSpPr txBox="1"/>
          <p:nvPr>
            <p:ph idx="1" type="body"/>
          </p:nvPr>
        </p:nvSpPr>
        <p:spPr>
          <a:xfrm>
            <a:off x="976112" y="2737888"/>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Register</a:t>
            </a:r>
            <a:endParaRPr sz="1200">
              <a:solidFill>
                <a:schemeClr val="dk2"/>
              </a:solidFill>
            </a:endParaRPr>
          </a:p>
        </p:txBody>
      </p:sp>
      <p:cxnSp>
        <p:nvCxnSpPr>
          <p:cNvPr id="101" name="Google Shape;101;p17"/>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02" name="Google Shape;102;p17"/>
          <p:cNvSpPr txBox="1"/>
          <p:nvPr>
            <p:ph type="title"/>
          </p:nvPr>
        </p:nvSpPr>
        <p:spPr>
          <a:xfrm>
            <a:off x="3442812" y="224107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2</a:t>
            </a:r>
            <a:endParaRPr sz="1700">
              <a:solidFill>
                <a:schemeClr val="dk1"/>
              </a:solidFill>
            </a:endParaRPr>
          </a:p>
        </p:txBody>
      </p:sp>
      <p:sp>
        <p:nvSpPr>
          <p:cNvPr id="103" name="Google Shape;103;p17"/>
          <p:cNvSpPr txBox="1"/>
          <p:nvPr>
            <p:ph idx="1" type="body"/>
          </p:nvPr>
        </p:nvSpPr>
        <p:spPr>
          <a:xfrm>
            <a:off x="3442812" y="253110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Write a post </a:t>
            </a:r>
            <a:endParaRPr sz="1200">
              <a:solidFill>
                <a:schemeClr val="dk2"/>
              </a:solidFill>
            </a:endParaRPr>
          </a:p>
        </p:txBody>
      </p:sp>
      <p:cxnSp>
        <p:nvCxnSpPr>
          <p:cNvPr id="104" name="Google Shape;104;p17"/>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sp>
        <p:nvSpPr>
          <p:cNvPr id="105" name="Google Shape;105;p17"/>
          <p:cNvSpPr txBox="1"/>
          <p:nvPr>
            <p:ph type="title"/>
          </p:nvPr>
        </p:nvSpPr>
        <p:spPr>
          <a:xfrm>
            <a:off x="6504637" y="192994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sp>
        <p:nvSpPr>
          <p:cNvPr id="106" name="Google Shape;106;p17"/>
          <p:cNvSpPr txBox="1"/>
          <p:nvPr>
            <p:ph idx="1" type="body"/>
          </p:nvPr>
        </p:nvSpPr>
        <p:spPr>
          <a:xfrm>
            <a:off x="6504637" y="221997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Share it, just a button click</a:t>
            </a:r>
            <a:endParaRPr sz="1200">
              <a:solidFill>
                <a:schemeClr val="dk2"/>
              </a:solidFill>
            </a:endParaRPr>
          </a:p>
        </p:txBody>
      </p:sp>
      <p:grpSp>
        <p:nvGrpSpPr>
          <p:cNvPr id="107" name="Google Shape;107;p17"/>
          <p:cNvGrpSpPr/>
          <p:nvPr/>
        </p:nvGrpSpPr>
        <p:grpSpPr>
          <a:xfrm>
            <a:off x="929030" y="3219673"/>
            <a:ext cx="6993309" cy="1520400"/>
            <a:chOff x="929030" y="3219673"/>
            <a:chExt cx="6993309" cy="1520400"/>
          </a:xfrm>
        </p:grpSpPr>
        <p:cxnSp>
          <p:nvCxnSpPr>
            <p:cNvPr id="108" name="Google Shape;108;p17"/>
            <p:cNvCxnSpPr>
              <a:stCxn id="109" idx="6"/>
              <a:endCxn id="110" idx="2"/>
            </p:cNvCxnSpPr>
            <p:nvPr/>
          </p:nvCxnSpPr>
          <p:spPr>
            <a:xfrm>
              <a:off x="1537730" y="3979907"/>
              <a:ext cx="4864200" cy="0"/>
            </a:xfrm>
            <a:prstGeom prst="straightConnector1">
              <a:avLst/>
            </a:prstGeom>
            <a:noFill/>
            <a:ln cap="flat" cmpd="sng" w="19050">
              <a:solidFill>
                <a:schemeClr val="dk1"/>
              </a:solidFill>
              <a:prstDash val="dot"/>
              <a:round/>
              <a:headEnd len="med" w="med" type="none"/>
              <a:tailEnd len="med" w="med" type="none"/>
            </a:ln>
          </p:spPr>
        </p:cxnSp>
        <p:sp>
          <p:nvSpPr>
            <p:cNvPr id="109" name="Google Shape;109;p17"/>
            <p:cNvSpPr/>
            <p:nvPr/>
          </p:nvSpPr>
          <p:spPr>
            <a:xfrm>
              <a:off x="929030" y="3675557"/>
              <a:ext cx="608700" cy="60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7"/>
            <p:cNvSpPr/>
            <p:nvPr/>
          </p:nvSpPr>
          <p:spPr>
            <a:xfrm>
              <a:off x="3421283" y="3431305"/>
              <a:ext cx="1097100" cy="1097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p:nvPr/>
          </p:nvSpPr>
          <p:spPr>
            <a:xfrm>
              <a:off x="6401939" y="3219673"/>
              <a:ext cx="1520400" cy="152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18"/>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17" name="Google Shape;117;p1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300">
                <a:solidFill>
                  <a:srgbClr val="00FFFF"/>
                </a:solidFill>
              </a:rPr>
              <a:t>The tech stack:</a:t>
            </a:r>
            <a:endParaRPr sz="4300">
              <a:solidFill>
                <a:srgbClr val="00FFFF"/>
              </a:solidFill>
            </a:endParaRPr>
          </a:p>
          <a:p>
            <a:pPr indent="0" lvl="0" marL="0" rtl="0" algn="l">
              <a:spcBef>
                <a:spcPts val="0"/>
              </a:spcBef>
              <a:spcAft>
                <a:spcPts val="0"/>
              </a:spcAft>
              <a:buNone/>
            </a:pPr>
            <a:r>
              <a:rPr lang="en" sz="4300" u="sng">
                <a:solidFill>
                  <a:srgbClr val="00FFFF"/>
                </a:solidFill>
              </a:rPr>
              <a:t>FRONT END</a:t>
            </a:r>
            <a:endParaRPr sz="4300" u="sng">
              <a:solidFill>
                <a:srgbClr val="00FFFF"/>
              </a:solidFill>
            </a:endParaRPr>
          </a:p>
          <a:p>
            <a:pPr indent="0" lvl="0" marL="0" rtl="0" algn="l">
              <a:spcBef>
                <a:spcPts val="0"/>
              </a:spcBef>
              <a:spcAft>
                <a:spcPts val="0"/>
              </a:spcAft>
              <a:buNone/>
            </a:pPr>
            <a:r>
              <a:rPr lang="en" sz="4300">
                <a:solidFill>
                  <a:srgbClr val="00FFFF"/>
                </a:solidFill>
              </a:rPr>
              <a:t>HTML+CSS</a:t>
            </a:r>
            <a:endParaRPr sz="4300">
              <a:solidFill>
                <a:srgbClr val="00FFFF"/>
              </a:solidFill>
            </a:endParaRPr>
          </a:p>
          <a:p>
            <a:pPr indent="0" lvl="0" marL="0" rtl="0" algn="l">
              <a:spcBef>
                <a:spcPts val="0"/>
              </a:spcBef>
              <a:spcAft>
                <a:spcPts val="0"/>
              </a:spcAft>
              <a:buNone/>
            </a:pPr>
            <a:r>
              <a:rPr lang="en" sz="4300" u="sng">
                <a:solidFill>
                  <a:srgbClr val="00FFFF"/>
                </a:solidFill>
              </a:rPr>
              <a:t>BACKEND</a:t>
            </a:r>
            <a:endParaRPr sz="4300" u="sng">
              <a:solidFill>
                <a:srgbClr val="00FFFF"/>
              </a:solidFill>
            </a:endParaRPr>
          </a:p>
          <a:p>
            <a:pPr indent="0" lvl="0" marL="0" rtl="0" algn="l">
              <a:spcBef>
                <a:spcPts val="0"/>
              </a:spcBef>
              <a:spcAft>
                <a:spcPts val="0"/>
              </a:spcAft>
              <a:buNone/>
            </a:pPr>
            <a:r>
              <a:rPr lang="en" sz="4300">
                <a:solidFill>
                  <a:srgbClr val="00FFFF"/>
                </a:solidFill>
              </a:rPr>
              <a:t>Php</a:t>
            </a:r>
            <a:endParaRPr sz="4300">
              <a:solidFill>
                <a:srgbClr val="00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descr="Overhead shot of young people sitting on a boardwalk" id="122" name="Google Shape;122;p19"/>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123" name="Google Shape;123;p19"/>
          <p:cNvSpPr txBox="1"/>
          <p:nvPr>
            <p:ph type="title"/>
          </p:nvPr>
        </p:nvSpPr>
        <p:spPr>
          <a:xfrm>
            <a:off x="78450" y="488250"/>
            <a:ext cx="53340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t>Why now?</a:t>
            </a:r>
            <a:endParaRPr b="1" sz="3000"/>
          </a:p>
          <a:p>
            <a:pPr indent="0" lvl="0" marL="0" rtl="0" algn="l">
              <a:spcBef>
                <a:spcPts val="1000"/>
              </a:spcBef>
              <a:spcAft>
                <a:spcPts val="1000"/>
              </a:spcAft>
              <a:buNone/>
            </a:pPr>
            <a:r>
              <a:rPr lang="en" sz="3000"/>
              <a:t>Since the world is moving towards large number of users and data, quality of code is not to be compromised. Coding has influenced all fields, from medicines to machines. </a:t>
            </a:r>
            <a:endParaRPr/>
          </a:p>
        </p:txBody>
      </p:sp>
      <p:grpSp>
        <p:nvGrpSpPr>
          <p:cNvPr id="124" name="Google Shape;124;p19"/>
          <p:cNvGrpSpPr/>
          <p:nvPr/>
        </p:nvGrpSpPr>
        <p:grpSpPr>
          <a:xfrm>
            <a:off x="5212394" y="864520"/>
            <a:ext cx="3307407" cy="3307407"/>
            <a:chOff x="5212394" y="864520"/>
            <a:chExt cx="3307407" cy="3307407"/>
          </a:xfrm>
        </p:grpSpPr>
        <p:sp>
          <p:nvSpPr>
            <p:cNvPr id="125" name="Google Shape;125;p19"/>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9"/>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9"/>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9"/>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9"/>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9"/>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9"/>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9"/>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9"/>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9"/>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9"/>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9"/>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9"/>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9"/>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9"/>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9"/>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9"/>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9"/>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9"/>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9"/>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9"/>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9"/>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9"/>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9"/>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9"/>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9"/>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9"/>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9"/>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9"/>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9"/>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9"/>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9"/>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9"/>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9"/>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9"/>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9"/>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9"/>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9"/>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9"/>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9"/>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9"/>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9"/>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9"/>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9"/>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9"/>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9"/>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9"/>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9"/>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9"/>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9"/>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9"/>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9"/>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9"/>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9"/>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9"/>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9"/>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9"/>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9"/>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9"/>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9"/>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9"/>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9"/>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9"/>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9"/>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9"/>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9"/>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9"/>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9"/>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9"/>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9"/>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9"/>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9"/>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9"/>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9"/>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9"/>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9"/>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9"/>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9"/>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9"/>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